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3" r:id="rId4"/>
    <p:sldId id="298" r:id="rId5"/>
    <p:sldId id="299" r:id="rId6"/>
    <p:sldId id="259" r:id="rId7"/>
    <p:sldId id="277" r:id="rId8"/>
    <p:sldId id="260" r:id="rId9"/>
    <p:sldId id="295" r:id="rId10"/>
    <p:sldId id="275" r:id="rId11"/>
    <p:sldId id="272" r:id="rId12"/>
    <p:sldId id="273" r:id="rId13"/>
    <p:sldId id="274" r:id="rId14"/>
    <p:sldId id="262" r:id="rId15"/>
    <p:sldId id="279" r:id="rId16"/>
    <p:sldId id="302" r:id="rId17"/>
    <p:sldId id="280" r:id="rId18"/>
    <p:sldId id="282" r:id="rId19"/>
    <p:sldId id="290" r:id="rId20"/>
    <p:sldId id="292" r:id="rId21"/>
    <p:sldId id="293" r:id="rId22"/>
    <p:sldId id="283" r:id="rId23"/>
    <p:sldId id="285" r:id="rId24"/>
    <p:sldId id="303" r:id="rId25"/>
    <p:sldId id="286" r:id="rId26"/>
    <p:sldId id="294" r:id="rId27"/>
    <p:sldId id="304" r:id="rId28"/>
    <p:sldId id="287" r:id="rId29"/>
    <p:sldId id="300" r:id="rId30"/>
    <p:sldId id="257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Bebas" panose="020B0604020202020204" charset="0"/>
      <p:regular r:id="rId37"/>
    </p:embeddedFont>
    <p:embeddedFont>
      <p:font typeface="Tokyo" panose="020B0604020202020204" charset="0"/>
      <p:regular r:id="rId38"/>
    </p:embeddedFont>
    <p:embeddedFont>
      <p:font typeface="Bebas Neue Bold" panose="020B0606020202050201" charset="0"/>
      <p:bold r:id="rId39"/>
    </p:embeddedFont>
    <p:embeddedFont>
      <p:font typeface="Tokyo Outline" panose="020B0604020202020204" charset="0"/>
      <p:regular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a Nellas" initials="PN" lastIdx="10" clrIdx="0">
    <p:extLst>
      <p:ext uri="{19B8F6BF-5375-455C-9EA6-DF929625EA0E}">
        <p15:presenceInfo xmlns:p15="http://schemas.microsoft.com/office/powerpoint/2012/main" userId="Patrica Nell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F47"/>
    <a:srgbClr val="CD2F46"/>
    <a:srgbClr val="CD2F45"/>
    <a:srgbClr val="CE2F46"/>
    <a:srgbClr val="FABE41"/>
    <a:srgbClr val="FBBD41"/>
    <a:srgbClr val="E58497"/>
    <a:srgbClr val="00B3C4"/>
    <a:srgbClr val="F17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65395" autoAdjust="0"/>
  </p:normalViewPr>
  <p:slideViewPr>
    <p:cSldViewPr snapToGrid="0">
      <p:cViewPr varScale="1">
        <p:scale>
          <a:sx n="108" d="100"/>
          <a:sy n="108" d="100"/>
        </p:scale>
        <p:origin x="2348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3E355-CADF-499F-A7FD-9DEAAD16920B}" type="datetimeFigureOut">
              <a:rPr lang="en-NZ" smtClean="0"/>
              <a:t>4/11/2018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AA5A1-5F77-4EA6-AD91-CC673D986A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476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Kia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Welcome everyone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Marina and this is Patricia and this Jayson.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going to be presenting the work we’ve been doing this semester on a Te Reo App we’ve been creating for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Whitireia’s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Wānanga Māori.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85906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Google drive</a:t>
            </a:r>
          </a:p>
          <a:p>
            <a:r>
              <a:rPr lang="en-NZ" dirty="0"/>
              <a:t>	store documentation</a:t>
            </a:r>
          </a:p>
          <a:p>
            <a:r>
              <a:rPr lang="en-NZ" dirty="0"/>
              <a:t>	chosen because it’s the cloud storage we were all familiar with</a:t>
            </a:r>
          </a:p>
          <a:p>
            <a:r>
              <a:rPr lang="en-NZ" dirty="0"/>
              <a:t>	</a:t>
            </a:r>
          </a:p>
          <a:p>
            <a:r>
              <a:rPr lang="en-NZ" dirty="0"/>
              <a:t>Facebook messenger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everyday communication between  the dev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Allowed for group chat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We all already used it so there was no learning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Slack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Could have been very powerful for collaboration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Because Messenger met most our needs, we only really used it for sharing code snippets with each 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Frankly between Android Studio and GitLab we had enough new software to familiarise ourselves with.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Kanban Flow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Planned on using </a:t>
            </a:r>
            <a:r>
              <a:rPr lang="en-NZ" dirty="0" err="1"/>
              <a:t>KanbanFlow</a:t>
            </a:r>
            <a:r>
              <a:rPr lang="en-NZ" dirty="0"/>
              <a:t> to manage workflow.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 err="1"/>
              <a:t>KanbanFlow</a:t>
            </a:r>
            <a:r>
              <a:rPr lang="en-NZ" dirty="0"/>
              <a:t> is a web-based Kanban board.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It’s easy to use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Met all of our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It feel into disuse after about two weeks because we used our study area an lot and it was more practical to use a physical Kanban board – it was easier to update and didn’t require an extra browser window.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Z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It addition to the above tools we had team meetings, supervisor meetings and client meetings.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Z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Communicated with our supervisor by email.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2817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 one was focused very much on project requirements and setup: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 to our initial meeting with the client.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we knew about the project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Sturcture</a:t>
            </a: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was enough preparation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it came time to have that meeting we were able to elicit enough of the requirements to get straight into prototyping.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 the focus of ehara/kahore for our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the initial meeting: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brainstorming as a development team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researched some existing applications.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importantly did some paper prototyping.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6843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 on the feedback we received from our client regarding the paper prototypes we firmed up the interface design and decided to do a sentence scramble application that would:</a:t>
            </a:r>
          </a:p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Present the user with a question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Present the answer to the question in a scrambled up format.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Require the user to unscramble the question using drag and drop.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Play audio and display related images.</a:t>
            </a:r>
          </a:p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there, design and document: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the wireframes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the database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the program classes.</a:t>
            </a:r>
          </a:p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same time: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 up development environment and familiarising ourselves with Android Studio, SQLite and Gitlab</a:t>
            </a:r>
            <a:r>
              <a:rPr lang="en-NZ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r>
              <a:rPr lang="en-NZ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already mentioned, each of these pieces of software came with quirks that meant this wasn’t a straight forward process.</a:t>
            </a:r>
          </a:p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578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Refining for</a:t>
            </a:r>
            <a:r>
              <a:rPr lang="en-NZ" baseline="0" dirty="0"/>
              <a:t> each prototyping cycle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1252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Refining for</a:t>
            </a:r>
            <a:r>
              <a:rPr lang="en-NZ" baseline="0" dirty="0"/>
              <a:t> each prototyping cycle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3519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Refining for</a:t>
            </a:r>
            <a:r>
              <a:rPr lang="en-NZ" baseline="0" dirty="0"/>
              <a:t> each prototyping cycle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302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I’ll be starting with some background information.</a:t>
            </a:r>
          </a:p>
          <a:p>
            <a:endParaRPr lang="en-NZ" dirty="0"/>
          </a:p>
          <a:p>
            <a:r>
              <a:rPr lang="en-NZ" dirty="0"/>
              <a:t>First off all the people on the project team:</a:t>
            </a:r>
          </a:p>
          <a:p>
            <a:endParaRPr lang="en-N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client is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Eruera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Ruwhiu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who one of the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wānagna’s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language tutors.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supervisor was Kevin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Shedlock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one of the school of IT’s tutors.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development team you’ve already met: Jayson, Patricia and myself are all third year Bachelor of IT students.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6362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Next up I’ll give some background on learning Te Reo at Whitireia.</a:t>
            </a:r>
          </a:p>
          <a:p>
            <a:endParaRPr lang="en-N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The department teaches courses ranging from part-time beginners courses and to a more advanced, full immersion programs that get students proficient in traditional reo and tikanga.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dirty="0"/>
              <a:t>The resources student have to help in learning: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NZ" dirty="0"/>
              <a:t>Online and hard dictionaries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NZ" dirty="0"/>
              <a:t>Textbooks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NZ" dirty="0"/>
              <a:t>CDs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endParaRPr lang="en-N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these are all useful and valuable in their own right, they do have limitations:</a:t>
            </a:r>
          </a:p>
          <a:p>
            <a:pPr marL="2000250" marR="0" lvl="4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lack interactivity and portability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430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bring us to the problem presented to the team.  </a:t>
            </a:r>
          </a:p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our first meeting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Eru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explained that there is consistently a problem trying to teach students when to use the words Ehara and Kahore.  </a:t>
            </a: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Ehara and Kahore are used in Māori to express negative statements, however they are not interchangeable. (Similar to, but not the same as, “no” and “not” in English) </a:t>
            </a:r>
          </a:p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further complicated by the fact that ehara can also mean “For sure!” in colloquial Māori.</a:t>
            </a:r>
          </a:p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challenge was to come up with technology based a solution that helps students practise using both Ehara and Kahore in negative sentences.</a:t>
            </a:r>
          </a:p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an extension of this, we decided it would make sense to create a solution that could be applied to any sentence structure, so the application could be expanded to suit other learning needs.</a:t>
            </a:r>
          </a:p>
          <a:p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789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</a:t>
            </a:r>
            <a:r>
              <a:rPr lang="en-NZ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propsed</a:t>
            </a: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 was a sentence scramble Android application called Nenekara (nonsense).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rest of our presentation walks through: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the process we went through to create the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the tools we used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problems we encountered and what we did to overcome them.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8973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2681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6326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1904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Talk</a:t>
            </a:r>
            <a:r>
              <a:rPr lang="en-NZ" baseline="0" dirty="0"/>
              <a:t> about how the project is split into iterations. DO NOT talk about the RAD cycle.  Give a brief intro on RAD.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A5A1-5F77-4EA6-AD91-CC673D986A0C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625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FE92-ADAB-49C0-9EB3-7F7CC92B3CE6}" type="datetime1">
              <a:rPr lang="en-NZ" smtClean="0"/>
              <a:t>4/11/2018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643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088E-13E6-4F38-A7CD-9C5DE286ED98}" type="datetime1">
              <a:rPr lang="en-NZ" smtClean="0"/>
              <a:t>4/11/2018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521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F6C4-8F58-4916-9EBD-64FD73C3F217}" type="datetime1">
              <a:rPr lang="en-NZ" smtClean="0"/>
              <a:t>4/11/2018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8938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67F0-08FD-4AD4-8215-D1C1EAE71EE9}" type="datetime1">
              <a:rPr lang="en-NZ" smtClean="0"/>
              <a:t>4/11/2018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9943" y="6300107"/>
            <a:ext cx="27432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6FDD5C2-4B37-43F5-B1CE-E2D056F9CA8D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2541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866B-045B-4FE7-85A2-1467807CD199}" type="datetime1">
              <a:rPr lang="en-NZ" smtClean="0"/>
              <a:t>4/11/2018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37079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7317-6A25-48F9-81B8-280689343F20}" type="datetime1">
              <a:rPr lang="en-NZ" smtClean="0"/>
              <a:t>4/11/2018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0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D5639-5A57-48BF-B788-15566B30BF17}" type="datetime1">
              <a:rPr lang="en-NZ" smtClean="0"/>
              <a:t>4/11/2018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420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D05D-39D5-46FE-9DEF-7CE23DC9C7B9}" type="datetime1">
              <a:rPr lang="en-NZ" smtClean="0"/>
              <a:t>4/11/2018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958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75C7-F1AB-4A69-BB63-3EF0D42DEF41}" type="datetime1">
              <a:rPr lang="en-NZ" smtClean="0"/>
              <a:t>4/11/2018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3007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5CF5-D1D0-41E9-A4F7-E555256D6385}" type="datetime1">
              <a:rPr lang="en-NZ" smtClean="0"/>
              <a:t>4/11/2018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465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7935-823C-4AC1-9A3B-B68D3CCC224E}" type="datetime1">
              <a:rPr lang="en-NZ" smtClean="0"/>
              <a:t>4/11/2018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348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50313-1229-49AF-89C9-4290718AE4ED}" type="datetime1">
              <a:rPr lang="en-NZ" smtClean="0"/>
              <a:t>4/11/2018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DD5C2-4B37-43F5-B1CE-E2D056F9CA8D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692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gi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42031"/>
            <a:ext cx="1061396" cy="128933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8571" y="3901383"/>
            <a:ext cx="6185263" cy="1815276"/>
          </a:xfrm>
        </p:spPr>
        <p:txBody>
          <a:bodyPr>
            <a:noAutofit/>
          </a:bodyPr>
          <a:lstStyle/>
          <a:p>
            <a:r>
              <a:rPr lang="en-NZ" sz="3600" spc="100" dirty="0">
                <a:solidFill>
                  <a:schemeClr val="bg1"/>
                </a:solidFill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COCKS  |  KERSCHBAUMER  |  NELLAS</a:t>
            </a:r>
          </a:p>
          <a:p>
            <a:r>
              <a:rPr lang="en-NZ" sz="3600" spc="100" dirty="0">
                <a:solidFill>
                  <a:schemeClr val="bg1"/>
                </a:solidFill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CLIENT: </a:t>
            </a:r>
            <a:r>
              <a:rPr lang="en-NZ" sz="3600" kern="1800" spc="100" dirty="0">
                <a:solidFill>
                  <a:schemeClr val="bg1"/>
                </a:solidFill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ERUERA RUWHIU</a:t>
            </a:r>
          </a:p>
          <a:p>
            <a:r>
              <a:rPr lang="en-NZ" sz="3600" spc="100" dirty="0">
                <a:solidFill>
                  <a:schemeClr val="bg1"/>
                </a:solidFill>
                <a:effectLst>
                  <a:outerShdw blurRad="50800" dir="5400000" algn="ctr" rotWithShape="0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SUPERVISED BY: KEVIN SHEDLOCK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" r="61510" b="7834"/>
          <a:stretch/>
        </p:blipFill>
        <p:spPr>
          <a:xfrm>
            <a:off x="1489710" y="1028700"/>
            <a:ext cx="3126154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9" name="Group 8"/>
          <p:cNvGrpSpPr/>
          <p:nvPr/>
        </p:nvGrpSpPr>
        <p:grpSpPr>
          <a:xfrm>
            <a:off x="5004769" y="1786410"/>
            <a:ext cx="5847682" cy="1155223"/>
            <a:chOff x="2174817" y="872356"/>
            <a:chExt cx="7956177" cy="1471453"/>
          </a:xfrm>
        </p:grpSpPr>
        <p:sp>
          <p:nvSpPr>
            <p:cNvPr id="11" name="Freeform 10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" name="Freeform 11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" name="Isosceles Triangle 14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614" y="2343516"/>
            <a:ext cx="5275385" cy="1086962"/>
          </a:xfrm>
        </p:spPr>
        <p:txBody>
          <a:bodyPr>
            <a:noAutofit/>
          </a:bodyPr>
          <a:lstStyle/>
          <a:p>
            <a:r>
              <a:rPr lang="en-NZ" sz="5000" spc="200" dirty="0">
                <a:solidFill>
                  <a:schemeClr val="bg1"/>
                </a:solidFill>
                <a:latin typeface="Bebas" pitchFamily="2" charset="0"/>
              </a:rPr>
              <a:t>nenekara</a:t>
            </a:r>
            <a:br>
              <a:rPr lang="en-NZ" sz="9600" dirty="0">
                <a:solidFill>
                  <a:schemeClr val="bg1"/>
                </a:solidFill>
                <a:latin typeface="Tokyo" panose="00000500000000000000" pitchFamily="50" charset="0"/>
              </a:rPr>
            </a:br>
            <a:endParaRPr lang="en-NZ" dirty="0">
              <a:solidFill>
                <a:schemeClr val="bg1"/>
              </a:solidFill>
              <a:latin typeface="Tokyo Outline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0080" y="2658841"/>
            <a:ext cx="2502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4800" spc="200" dirty="0">
                <a:solidFill>
                  <a:schemeClr val="bg1"/>
                </a:solidFill>
                <a:latin typeface="Bebas Neue Bold" panose="020B0606020202050201" charset="0"/>
              </a:rPr>
              <a:t>te reO APP</a:t>
            </a:r>
            <a:endParaRPr lang="en-NZ" sz="4800" spc="200" dirty="0">
              <a:latin typeface="Bebas Neue Bold" panose="020B06060202020502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91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7957"/>
            <a:ext cx="6043713" cy="2445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At this stage, the application was designed for the Nexus 5 smartphone with Android version 6.0.1.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6911" y="434427"/>
            <a:ext cx="242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SCOPE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745" y="2356338"/>
            <a:ext cx="3858357" cy="284923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10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82728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07323"/>
            <a:ext cx="6219092" cy="1510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The application was designed so different sentence structures can be added in future iterations.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6911" y="434427"/>
            <a:ext cx="242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SCOPE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88" y="2053721"/>
            <a:ext cx="3567814" cy="3540369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11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4315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18338"/>
            <a:ext cx="5070231" cy="1465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This project used the RAD methodology with Kanban.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6911" y="434427"/>
            <a:ext cx="242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SCOPE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r="14961"/>
          <a:stretch/>
        </p:blipFill>
        <p:spPr>
          <a:xfrm>
            <a:off x="6494586" y="2251707"/>
            <a:ext cx="4328516" cy="3198645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4938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754"/>
            <a:ext cx="10515600" cy="493649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Each RAD prototyping cycle included: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UI Development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Database Development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Backend Programming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Functionality Testing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Client Feedback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6911" y="434427"/>
            <a:ext cx="242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SCOPE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38" y="2308071"/>
            <a:ext cx="3339464" cy="3339464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7480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0792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main development environment</a:t>
            </a: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allows for dragging and dropping UI components </a:t>
            </a: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receives official updates from Android </a:t>
            </a:r>
          </a:p>
          <a:p>
            <a:pPr lvl="1"/>
            <a:endParaRPr lang="en-NZ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89231" y="434427"/>
            <a:ext cx="290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technology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39" y="2202877"/>
            <a:ext cx="1756346" cy="17563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79" y="3547095"/>
            <a:ext cx="2050481" cy="20504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Rectangle 16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200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475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open-sourced, lightweight, and a standalone database.</a:t>
            </a: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served as the embedded database for our application.</a:t>
            </a:r>
          </a:p>
          <a:p>
            <a:pPr lvl="1"/>
            <a:endParaRPr lang="en-NZ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89231" y="434427"/>
            <a:ext cx="290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technology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84" y="1959949"/>
            <a:ext cx="3616703" cy="3616703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15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1290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475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NZ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DBBrowser</a:t>
            </a:r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 for SQLite</a:t>
            </a: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used to view and manage the data in the SQLite database.</a:t>
            </a:r>
          </a:p>
          <a:p>
            <a:pPr lvl="1"/>
            <a:endParaRPr lang="en-NZ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89231" y="434427"/>
            <a:ext cx="290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technology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84" y="1959949"/>
            <a:ext cx="3616703" cy="3616703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16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4882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6060"/>
            <a:ext cx="6465277" cy="428090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NZ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GitLab</a:t>
            </a:r>
            <a:endParaRPr lang="en-NZ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was used for repository and backup purposes</a:t>
            </a: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served as a collaboration tool for the backend development</a:t>
            </a:r>
          </a:p>
          <a:p>
            <a:pPr lvl="1"/>
            <a:endParaRPr lang="en-NZ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89231" y="434427"/>
            <a:ext cx="290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technology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13" r="72667" b="32605"/>
          <a:stretch/>
        </p:blipFill>
        <p:spPr>
          <a:xfrm>
            <a:off x="6906486" y="1897459"/>
            <a:ext cx="2603566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2" t="31928" r="27963" b="32240"/>
          <a:stretch/>
        </p:blipFill>
        <p:spPr>
          <a:xfrm>
            <a:off x="8557845" y="3981668"/>
            <a:ext cx="2265257" cy="1946031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4968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6060"/>
            <a:ext cx="6219092" cy="32972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HP laptops (EliteBook 8560p)</a:t>
            </a:r>
          </a:p>
          <a:p>
            <a:pPr lvl="1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LG Nexus 5 smartphones running Android version 6.0.1</a:t>
            </a:r>
          </a:p>
          <a:p>
            <a:pPr lvl="1"/>
            <a:endParaRPr lang="en-NZ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89231" y="434427"/>
            <a:ext cx="290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technology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52" y="2410691"/>
            <a:ext cx="2935952" cy="2935952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18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95134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91201" y="504918"/>
            <a:ext cx="357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solidFill>
                  <a:schemeClr val="bg1"/>
                </a:solidFill>
                <a:latin typeface="Bebas" pitchFamily="2" charset="0"/>
              </a:rPr>
              <a:t>Communication      plan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19</a:t>
            </a:fld>
            <a:endParaRPr lang="en-NZ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Google drive</a:t>
            </a:r>
          </a:p>
          <a:p>
            <a:pPr marL="285750" indent="-285750">
              <a:lnSpc>
                <a:spcPct val="10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Facebook messenger</a:t>
            </a:r>
          </a:p>
          <a:p>
            <a:pPr marL="285750" indent="-285750">
              <a:lnSpc>
                <a:spcPct val="10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</a:p>
          <a:p>
            <a:pPr marL="285750" indent="-285750">
              <a:lnSpc>
                <a:spcPct val="10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</a:p>
          <a:p>
            <a:pPr marL="285750" indent="-285750">
              <a:lnSpc>
                <a:spcPct val="10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Meetings</a:t>
            </a:r>
          </a:p>
          <a:p>
            <a:pPr marL="285750" indent="-285750">
              <a:lnSpc>
                <a:spcPct val="10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Content Placeholder 2">
            <a:extLst>
              <a:ext uri="{FF2B5EF4-FFF2-40B4-BE49-F238E27FC236}">
                <a16:creationId xmlns:a16="http://schemas.microsoft.com/office/drawing/2014/main" id="{EA0BC0F7-9AA5-4671-B180-E2F585122D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6609" y="2809133"/>
            <a:ext cx="1336493" cy="1344561"/>
          </a:xfrm>
          <a:prstGeom prst="rect">
            <a:avLst/>
          </a:prstGeom>
        </p:spPr>
      </p:pic>
      <p:pic>
        <p:nvPicPr>
          <p:cNvPr id="18" name="Graphic 6">
            <a:extLst>
              <a:ext uri="{FF2B5EF4-FFF2-40B4-BE49-F238E27FC236}">
                <a16:creationId xmlns:a16="http://schemas.microsoft.com/office/drawing/2014/main" id="{D3DC0317-52C1-45FE-949A-DDD4482634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9056" y="1747349"/>
            <a:ext cx="1474455" cy="1277469"/>
          </a:xfrm>
          <a:prstGeom prst="rect">
            <a:avLst/>
          </a:prstGeom>
        </p:spPr>
      </p:pic>
      <p:pic>
        <p:nvPicPr>
          <p:cNvPr id="19" name="Graphic 8">
            <a:extLst>
              <a:ext uri="{FF2B5EF4-FFF2-40B4-BE49-F238E27FC236}">
                <a16:creationId xmlns:a16="http://schemas.microsoft.com/office/drawing/2014/main" id="{8B21D269-0670-4322-A67A-AD8377EE3E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5772" y="3638725"/>
            <a:ext cx="2306260" cy="690956"/>
          </a:xfrm>
          <a:prstGeom prst="rect">
            <a:avLst/>
          </a:prstGeom>
        </p:spPr>
      </p:pic>
      <p:pic>
        <p:nvPicPr>
          <p:cNvPr id="20" name="Graphic 10">
            <a:extLst>
              <a:ext uri="{FF2B5EF4-FFF2-40B4-BE49-F238E27FC236}">
                <a16:creationId xmlns:a16="http://schemas.microsoft.com/office/drawing/2014/main" id="{1E37B9AF-D9CC-43A0-90EC-7F03F98862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46402" y="4931294"/>
            <a:ext cx="40767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7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185"/>
            <a:ext cx="10515600" cy="46403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Client: </a:t>
            </a:r>
            <a:r>
              <a:rPr lang="en-NZ" sz="3200" dirty="0" err="1">
                <a:latin typeface="Arial" panose="020B0604020202020204" pitchFamily="34" charset="0"/>
                <a:cs typeface="Arial" panose="020B0604020202020204" pitchFamily="34" charset="0"/>
              </a:rPr>
              <a:t>Eruera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sz="3200" dirty="0" err="1">
                <a:latin typeface="Arial" panose="020B0604020202020204" pitchFamily="34" charset="0"/>
                <a:cs typeface="Arial" panose="020B0604020202020204" pitchFamily="34" charset="0"/>
              </a:rPr>
              <a:t>Ruwhiu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NZ" sz="3200" dirty="0" err="1"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Z" sz="3200" dirty="0" err="1">
                <a:latin typeface="Arial" panose="020B0604020202020204" pitchFamily="34" charset="0"/>
                <a:cs typeface="Arial" panose="020B0604020202020204" pitchFamily="34" charset="0"/>
              </a:rPr>
              <a:t>Wānanga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 Māori</a:t>
            </a:r>
          </a:p>
          <a:p>
            <a:pPr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Supervisor: Kevin </a:t>
            </a:r>
            <a:r>
              <a:rPr lang="en-NZ" sz="3200" dirty="0" err="1">
                <a:latin typeface="Arial" panose="020B0604020202020204" pitchFamily="34" charset="0"/>
                <a:cs typeface="Arial" panose="020B0604020202020204" pitchFamily="34" charset="0"/>
              </a:rPr>
              <a:t>Shedlock</a:t>
            </a:r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Development Team:</a:t>
            </a:r>
          </a:p>
          <a:p>
            <a:pPr lvl="4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Patricia Nellas</a:t>
            </a:r>
          </a:p>
          <a:p>
            <a:pPr lvl="4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Jayson Cocks</a:t>
            </a:r>
          </a:p>
          <a:p>
            <a:pPr lvl="4">
              <a:lnSpc>
                <a:spcPct val="150000"/>
              </a:lnSpc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Marina </a:t>
            </a:r>
            <a:r>
              <a:rPr lang="en-NZ" sz="3200" dirty="0" err="1">
                <a:latin typeface="Arial" panose="020B0604020202020204" pitchFamily="34" charset="0"/>
                <a:cs typeface="Arial" panose="020B0604020202020204" pitchFamily="34" charset="0"/>
              </a:rPr>
              <a:t>Kerschbaumer</a:t>
            </a:r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8" name="Freeform 7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Freeform 8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" name="Isosceles Triangle 11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911872" y="434427"/>
            <a:ext cx="2198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THE	TEAM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5309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07169" y="434427"/>
            <a:ext cx="298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METHODOLOGY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99510" y="1762829"/>
            <a:ext cx="8678244" cy="6169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RAD (Rapid Application Development)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11" y="3017816"/>
            <a:ext cx="5454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It is a form of Agile software development methodology.</a:t>
            </a:r>
            <a:endParaRPr lang="en-NZ"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623" y="2656444"/>
            <a:ext cx="4725415" cy="2658046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20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01421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07169" y="434427"/>
            <a:ext cx="298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METHODOLOGY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99510" y="1762829"/>
            <a:ext cx="8678244" cy="6169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RAD (Rapid Application Development)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9510" y="3017816"/>
            <a:ext cx="10272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It emphasizes on working software and feedback over strict planning and requirements recording</a:t>
            </a:r>
            <a:r>
              <a:rPr lang="en-NZ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21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0830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07169" y="434427"/>
            <a:ext cx="298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METHODOLOGY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3325" y="2795741"/>
            <a:ext cx="2673498" cy="119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Oval 3"/>
          <p:cNvSpPr/>
          <p:nvPr/>
        </p:nvSpPr>
        <p:spPr>
          <a:xfrm>
            <a:off x="3690655" y="2035000"/>
            <a:ext cx="2942492" cy="27758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Oval 15"/>
          <p:cNvSpPr/>
          <p:nvPr/>
        </p:nvSpPr>
        <p:spPr>
          <a:xfrm>
            <a:off x="4137086" y="2438551"/>
            <a:ext cx="2110153" cy="19853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Rectangle 18"/>
          <p:cNvSpPr/>
          <p:nvPr/>
        </p:nvSpPr>
        <p:spPr>
          <a:xfrm>
            <a:off x="7088341" y="2795741"/>
            <a:ext cx="1781908" cy="119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Rectangle 19"/>
          <p:cNvSpPr/>
          <p:nvPr/>
        </p:nvSpPr>
        <p:spPr>
          <a:xfrm>
            <a:off x="9330766" y="2797286"/>
            <a:ext cx="2397633" cy="119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extBox 4"/>
          <p:cNvSpPr txBox="1"/>
          <p:nvPr/>
        </p:nvSpPr>
        <p:spPr>
          <a:xfrm>
            <a:off x="594136" y="2852185"/>
            <a:ext cx="2727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Initial Requirements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09950" y="2946485"/>
            <a:ext cx="2052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Prototype </a:t>
            </a:r>
          </a:p>
          <a:p>
            <a:pPr algn="ctr"/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18587" y="3058363"/>
            <a:ext cx="1521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61046" y="3059599"/>
            <a:ext cx="2723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26" name="Rectangle 25"/>
          <p:cNvSpPr/>
          <p:nvPr/>
        </p:nvSpPr>
        <p:spPr>
          <a:xfrm rot="2682129">
            <a:off x="3628844" y="3708533"/>
            <a:ext cx="1474076" cy="55090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>
                <a:gd name="adj" fmla="val 20661299"/>
              </a:avLst>
            </a:prstTxWarp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93770" y="2244058"/>
            <a:ext cx="1947969" cy="1963283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Demonstrate</a:t>
            </a:r>
          </a:p>
        </p:txBody>
      </p:sp>
      <p:sp>
        <p:nvSpPr>
          <p:cNvPr id="28" name="Rectangle 27"/>
          <p:cNvSpPr/>
          <p:nvPr/>
        </p:nvSpPr>
        <p:spPr>
          <a:xfrm rot="19283630">
            <a:off x="5133677" y="3804005"/>
            <a:ext cx="1474076" cy="62153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18729978">
            <a:off x="3901290" y="2749278"/>
            <a:ext cx="356825" cy="26378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Right Arrow 29"/>
          <p:cNvSpPr/>
          <p:nvPr/>
        </p:nvSpPr>
        <p:spPr>
          <a:xfrm rot="3137381">
            <a:off x="6110862" y="2753406"/>
            <a:ext cx="356825" cy="26378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1" name="Right Arrow 30"/>
          <p:cNvSpPr/>
          <p:nvPr/>
        </p:nvSpPr>
        <p:spPr>
          <a:xfrm rot="10568199">
            <a:off x="5013749" y="4500976"/>
            <a:ext cx="356825" cy="26378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4" name="Right Arrow 33"/>
          <p:cNvSpPr/>
          <p:nvPr/>
        </p:nvSpPr>
        <p:spPr>
          <a:xfrm>
            <a:off x="3284317" y="3254228"/>
            <a:ext cx="412794" cy="2731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5" name="Right Arrow 34"/>
          <p:cNvSpPr/>
          <p:nvPr/>
        </p:nvSpPr>
        <p:spPr>
          <a:xfrm>
            <a:off x="6666784" y="3242652"/>
            <a:ext cx="412794" cy="2731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Right Arrow 35"/>
          <p:cNvSpPr/>
          <p:nvPr/>
        </p:nvSpPr>
        <p:spPr>
          <a:xfrm>
            <a:off x="8892746" y="3254228"/>
            <a:ext cx="412794" cy="2731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7" name="TextBox 36"/>
          <p:cNvSpPr txBox="1"/>
          <p:nvPr/>
        </p:nvSpPr>
        <p:spPr>
          <a:xfrm>
            <a:off x="2292394" y="5248930"/>
            <a:ext cx="7613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b="1" dirty="0">
                <a:latin typeface="Arial" panose="020B0604020202020204" pitchFamily="34" charset="0"/>
                <a:cs typeface="Arial" panose="020B0604020202020204" pitchFamily="34" charset="0"/>
              </a:rPr>
              <a:t>RAD (Rapid Application Development)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73798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aphicFrame>
        <p:nvGraphicFramePr>
          <p:cNvPr id="14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9664397"/>
              </p:ext>
            </p:extLst>
          </p:nvPr>
        </p:nvGraphicFramePr>
        <p:xfrm>
          <a:off x="856124" y="1603118"/>
          <a:ext cx="10580076" cy="4662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646">
                  <a:extLst>
                    <a:ext uri="{9D8B030D-6E8A-4147-A177-3AD203B41FA5}">
                      <a16:colId xmlns:a16="http://schemas.microsoft.com/office/drawing/2014/main" val="4212584726"/>
                    </a:ext>
                  </a:extLst>
                </a:gridCol>
                <a:gridCol w="6426724">
                  <a:extLst>
                    <a:ext uri="{9D8B030D-6E8A-4147-A177-3AD203B41FA5}">
                      <a16:colId xmlns:a16="http://schemas.microsoft.com/office/drawing/2014/main" val="1492942142"/>
                    </a:ext>
                  </a:extLst>
                </a:gridCol>
                <a:gridCol w="2529706">
                  <a:extLst>
                    <a:ext uri="{9D8B030D-6E8A-4147-A177-3AD203B41FA5}">
                      <a16:colId xmlns:a16="http://schemas.microsoft.com/office/drawing/2014/main" val="1049477307"/>
                    </a:ext>
                  </a:extLst>
                </a:gridCol>
              </a:tblGrid>
              <a:tr h="489280">
                <a:tc>
                  <a:txBody>
                    <a:bodyPr/>
                    <a:lstStyle/>
                    <a:p>
                      <a:pPr algn="ctr"/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 Name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Deliverables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08970"/>
                  </a:ext>
                </a:extLst>
              </a:tr>
              <a:tr h="489280">
                <a:tc rowSpan="2">
                  <a:txBody>
                    <a:bodyPr/>
                    <a:lstStyle/>
                    <a:p>
                      <a:pPr algn="ctr"/>
                      <a:r>
                        <a:rPr lang="en-NZ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Requirements Analysis and Setup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Wireframes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Z" sz="2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 Classes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Z" sz="28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 Design</a:t>
                      </a:r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728577"/>
                  </a:ext>
                </a:extLst>
              </a:tr>
              <a:tr h="3626427">
                <a:tc vMerge="1">
                  <a:txBody>
                    <a:bodyPr/>
                    <a:lstStyle/>
                    <a:p>
                      <a:pPr algn="ctr"/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0" lvl="1" indent="-4572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Basic</a:t>
                      </a: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NZ" sz="2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Prototyping</a:t>
                      </a:r>
                    </a:p>
                    <a:p>
                      <a:pPr marL="914400" lvl="1" indent="-4572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Upskill</a:t>
                      </a: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Android Studio and SQLite</a:t>
                      </a:r>
                    </a:p>
                    <a:p>
                      <a:pPr marL="914400" lvl="1" indent="-4572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Setup development environment</a:t>
                      </a:r>
                    </a:p>
                    <a:p>
                      <a:pPr marL="914400" lvl="1" indent="-4572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 program classes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4672210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45874" y="434427"/>
            <a:ext cx="304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PROJECT	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4624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5874" y="434427"/>
            <a:ext cx="304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PROJECT	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24</a:t>
            </a:fld>
            <a:endParaRPr lang="en-NZ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43"/>
          <a:stretch/>
        </p:blipFill>
        <p:spPr>
          <a:xfrm>
            <a:off x="2554025" y="1732301"/>
            <a:ext cx="7090424" cy="4530179"/>
          </a:xfrm>
          <a:prstGeom prst="rect">
            <a:avLst/>
          </a:prstGeom>
        </p:spPr>
      </p:pic>
      <p:cxnSp>
        <p:nvCxnSpPr>
          <p:cNvPr id="18" name="Connector: Curved 31">
            <a:extLst>
              <a:ext uri="{FF2B5EF4-FFF2-40B4-BE49-F238E27FC236}">
                <a16:creationId xmlns:a16="http://schemas.microsoft.com/office/drawing/2014/main" id="{E8DA8D73-659B-4B7D-B1AA-39D5F0B6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94404" y="4323048"/>
            <a:ext cx="270799" cy="239463"/>
          </a:xfrm>
          <a:prstGeom prst="curvedConnector3">
            <a:avLst>
              <a:gd name="adj1" fmla="val 8422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741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aphicFrame>
        <p:nvGraphicFramePr>
          <p:cNvPr id="13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2276189"/>
              </p:ext>
            </p:extLst>
          </p:nvPr>
        </p:nvGraphicFramePr>
        <p:xfrm>
          <a:off x="873369" y="1648773"/>
          <a:ext cx="10451123" cy="4431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1923">
                  <a:extLst>
                    <a:ext uri="{9D8B030D-6E8A-4147-A177-3AD203B41FA5}">
                      <a16:colId xmlns:a16="http://schemas.microsoft.com/office/drawing/2014/main" val="4212584726"/>
                    </a:ext>
                  </a:extLst>
                </a:gridCol>
                <a:gridCol w="6514787">
                  <a:extLst>
                    <a:ext uri="{9D8B030D-6E8A-4147-A177-3AD203B41FA5}">
                      <a16:colId xmlns:a16="http://schemas.microsoft.com/office/drawing/2014/main" val="1492942142"/>
                    </a:ext>
                  </a:extLst>
                </a:gridCol>
                <a:gridCol w="2324413">
                  <a:extLst>
                    <a:ext uri="{9D8B030D-6E8A-4147-A177-3AD203B41FA5}">
                      <a16:colId xmlns:a16="http://schemas.microsoft.com/office/drawing/2014/main" val="1049477307"/>
                    </a:ext>
                  </a:extLst>
                </a:gridCol>
              </a:tblGrid>
              <a:tr h="555165">
                <a:tc>
                  <a:txBody>
                    <a:bodyPr/>
                    <a:lstStyle/>
                    <a:p>
                      <a:pPr algn="ctr"/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 Name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Deliverables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08970"/>
                  </a:ext>
                </a:extLst>
              </a:tr>
              <a:tr h="733713">
                <a:tc rowSpan="2">
                  <a:txBody>
                    <a:bodyPr/>
                    <a:lstStyle/>
                    <a:p>
                      <a:pPr algn="ctr"/>
                      <a:r>
                        <a:rPr lang="en-NZ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</a:t>
                      </a:r>
                      <a:r>
                        <a:rPr lang="en-NZ" sz="2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3, 4, and 5</a:t>
                      </a:r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Prototyping Cycle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Application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NZ" sz="2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Plans</a:t>
                      </a:r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728577"/>
                  </a:ext>
                </a:extLst>
              </a:tr>
              <a:tr h="3142473">
                <a:tc vMerge="1">
                  <a:txBody>
                    <a:bodyPr/>
                    <a:lstStyle/>
                    <a:p>
                      <a:pPr algn="ctr"/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 UI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</a:t>
                      </a: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Database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 backend code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Black Box Testing 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feedback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Reassess requirements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4672210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5874" y="434427"/>
            <a:ext cx="304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PROJECT	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25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49438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5874" y="434427"/>
            <a:ext cx="304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PROJECT	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26</a:t>
            </a:fld>
            <a:endParaRPr lang="en-NZ" dirty="0"/>
          </a:p>
        </p:txBody>
      </p:sp>
      <p:sp>
        <p:nvSpPr>
          <p:cNvPr id="2" name="TextBox 1"/>
          <p:cNvSpPr txBox="1"/>
          <p:nvPr/>
        </p:nvSpPr>
        <p:spPr>
          <a:xfrm>
            <a:off x="974188" y="2327943"/>
            <a:ext cx="106082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b="1" dirty="0">
                <a:latin typeface="Arial" panose="020B0604020202020204" pitchFamily="34" charset="0"/>
                <a:cs typeface="Arial" panose="020B0604020202020204" pitchFamily="34" charset="0"/>
              </a:rPr>
              <a:t>CYCLE 1:	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Usability Issues</a:t>
            </a:r>
          </a:p>
          <a:p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NZ" sz="3200" b="1" dirty="0">
                <a:latin typeface="Arial" panose="020B0604020202020204" pitchFamily="34" charset="0"/>
                <a:cs typeface="Arial" panose="020B0604020202020204" pitchFamily="34" charset="0"/>
              </a:rPr>
              <a:t>CYCLE 2:	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Lack of guides and popup messages</a:t>
            </a:r>
          </a:p>
          <a:p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NZ" sz="3200" b="1" dirty="0">
                <a:latin typeface="Arial" panose="020B0604020202020204" pitchFamily="34" charset="0"/>
                <a:cs typeface="Arial" panose="020B0604020202020204" pitchFamily="34" charset="0"/>
              </a:rPr>
              <a:t>CYCLE 3:	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Interface Issue (Placement of buttons)</a:t>
            </a:r>
          </a:p>
          <a:p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NZ" sz="3200" b="1" dirty="0">
                <a:latin typeface="Arial" panose="020B0604020202020204" pitchFamily="34" charset="0"/>
                <a:cs typeface="Arial" panose="020B0604020202020204" pitchFamily="34" charset="0"/>
              </a:rPr>
              <a:t>CYCLE 4:	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Client was satisfied with the work to date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2175" y="1457228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749278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1" r="7760"/>
          <a:stretch/>
        </p:blipFill>
        <p:spPr>
          <a:xfrm>
            <a:off x="2423708" y="1660977"/>
            <a:ext cx="7202831" cy="40711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5874" y="434427"/>
            <a:ext cx="304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PROJECT	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27</a:t>
            </a:fld>
            <a:endParaRPr lang="en-NZ" dirty="0"/>
          </a:p>
        </p:txBody>
      </p:sp>
      <p:cxnSp>
        <p:nvCxnSpPr>
          <p:cNvPr id="19" name="Connector: Curved 31">
            <a:extLst>
              <a:ext uri="{FF2B5EF4-FFF2-40B4-BE49-F238E27FC236}">
                <a16:creationId xmlns:a16="http://schemas.microsoft.com/office/drawing/2014/main" id="{E8DA8D73-659B-4B7D-B1AA-39D5F0B6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19795" y="3828778"/>
            <a:ext cx="270799" cy="239463"/>
          </a:xfrm>
          <a:prstGeom prst="curvedConnector3">
            <a:avLst>
              <a:gd name="adj1" fmla="val 8422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FBC0B5-51A7-40A9-8DA4-4E5186992795}"/>
              </a:ext>
            </a:extLst>
          </p:cNvPr>
          <p:cNvSpPr txBox="1"/>
          <p:nvPr/>
        </p:nvSpPr>
        <p:spPr>
          <a:xfrm>
            <a:off x="526722" y="3322974"/>
            <a:ext cx="1749743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NZ" sz="2000" b="1" dirty="0">
                <a:latin typeface="Arial" panose="020B0604020202020204" pitchFamily="34" charset="0"/>
                <a:cs typeface="Arial" panose="020B0604020202020204" pitchFamily="34" charset="0"/>
              </a:rPr>
              <a:t>DRAG and DROP </a:t>
            </a:r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your answer to the top.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956313-72DF-4066-B8B8-6AE2D32A2E34}"/>
              </a:ext>
            </a:extLst>
          </p:cNvPr>
          <p:cNvSpPr txBox="1"/>
          <p:nvPr/>
        </p:nvSpPr>
        <p:spPr>
          <a:xfrm>
            <a:off x="1301730" y="1984375"/>
            <a:ext cx="849068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Z" sz="1400" b="1" dirty="0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55F255-3378-4476-AD2F-4F91AA9ED3A1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2150798" y="2068871"/>
            <a:ext cx="657226" cy="69393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DCC55F-3939-4A38-BB72-E7DFACD248B7}"/>
              </a:ext>
            </a:extLst>
          </p:cNvPr>
          <p:cNvCxnSpPr>
            <a:cxnSpLocks/>
          </p:cNvCxnSpPr>
          <p:nvPr/>
        </p:nvCxnSpPr>
        <p:spPr>
          <a:xfrm flipH="1">
            <a:off x="4923817" y="2144783"/>
            <a:ext cx="667615" cy="48102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42A5617-82DB-4A70-84B9-1009C1C00936}"/>
              </a:ext>
            </a:extLst>
          </p:cNvPr>
          <p:cNvSpPr txBox="1"/>
          <p:nvPr/>
        </p:nvSpPr>
        <p:spPr>
          <a:xfrm>
            <a:off x="5149000" y="1830487"/>
            <a:ext cx="113441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NZ" sz="1400" b="1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75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aphicFrame>
        <p:nvGraphicFramePr>
          <p:cNvPr id="13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6481954"/>
              </p:ext>
            </p:extLst>
          </p:nvPr>
        </p:nvGraphicFramePr>
        <p:xfrm>
          <a:off x="885093" y="2340434"/>
          <a:ext cx="10451123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1923">
                  <a:extLst>
                    <a:ext uri="{9D8B030D-6E8A-4147-A177-3AD203B41FA5}">
                      <a16:colId xmlns:a16="http://schemas.microsoft.com/office/drawing/2014/main" val="4212584726"/>
                    </a:ext>
                  </a:extLst>
                </a:gridCol>
                <a:gridCol w="6236677">
                  <a:extLst>
                    <a:ext uri="{9D8B030D-6E8A-4147-A177-3AD203B41FA5}">
                      <a16:colId xmlns:a16="http://schemas.microsoft.com/office/drawing/2014/main" val="1492942142"/>
                    </a:ext>
                  </a:extLst>
                </a:gridCol>
                <a:gridCol w="2602523">
                  <a:extLst>
                    <a:ext uri="{9D8B030D-6E8A-4147-A177-3AD203B41FA5}">
                      <a16:colId xmlns:a16="http://schemas.microsoft.com/office/drawing/2014/main" val="1049477307"/>
                    </a:ext>
                  </a:extLst>
                </a:gridCol>
              </a:tblGrid>
              <a:tr h="457154">
                <a:tc>
                  <a:txBody>
                    <a:bodyPr/>
                    <a:lstStyle/>
                    <a:p>
                      <a:pPr algn="ctr"/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 Name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Deliverables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508970"/>
                  </a:ext>
                </a:extLst>
              </a:tr>
              <a:tr h="457154">
                <a:tc rowSpan="2">
                  <a:txBody>
                    <a:bodyPr/>
                    <a:lstStyle/>
                    <a:p>
                      <a:pPr algn="ctr"/>
                      <a:r>
                        <a:rPr lang="en-NZ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NZ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Finalise Project</a:t>
                      </a:r>
                      <a:r>
                        <a:rPr lang="en-NZ" sz="28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/Deployment </a:t>
                      </a:r>
                      <a:endParaRPr lang="en-NZ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Application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Handover</a:t>
                      </a:r>
                      <a:r>
                        <a:rPr lang="en-NZ" sz="2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Documentation</a:t>
                      </a:r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728577"/>
                  </a:ext>
                </a:extLst>
              </a:tr>
              <a:tr h="1586887">
                <a:tc vMerge="1">
                  <a:txBody>
                    <a:bodyPr/>
                    <a:lstStyle/>
                    <a:p>
                      <a:pPr algn="ctr"/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0" marR="0" lvl="1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Finalise application</a:t>
                      </a:r>
                    </a:p>
                    <a:p>
                      <a:pPr marL="914400" lvl="1" indent="-45720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NZ" sz="2800" b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Finalise documentation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NZ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4672210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5874" y="434427"/>
            <a:ext cx="304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PROJECT	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28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23139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102" y="1596399"/>
            <a:ext cx="10515600" cy="4839607"/>
          </a:xfrm>
        </p:spPr>
        <p:txBody>
          <a:bodyPr>
            <a:normAutofit/>
          </a:bodyPr>
          <a:lstStyle/>
          <a:p>
            <a:pPr lvl="1"/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Our Android application has met specifications and client is pleased with the end product.</a:t>
            </a:r>
          </a:p>
          <a:p>
            <a:pPr lvl="1"/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The main issues we overcame were familiarising ourselves with Android studio and implementing the SQLite database.</a:t>
            </a:r>
          </a:p>
          <a:p>
            <a:pPr lvl="1"/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The foundation has been set for next team to continue on from with a thorough list of features to work on.</a:t>
            </a:r>
          </a:p>
          <a:p>
            <a:pPr marL="0" indent="0">
              <a:buNone/>
            </a:pPr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80168" y="434427"/>
            <a:ext cx="281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CONCLUSION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29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7410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7385"/>
            <a:ext cx="10515600" cy="415624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Offers beginner courses and a National Diploma in Reo Māori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Teaches traditional Māori first – colloquial expressions come later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Learning resources: online and hardcopy dictionaries, textbooks, handouts and CDs.</a:t>
            </a:r>
          </a:p>
          <a:p>
            <a:pPr marL="0" indent="0">
              <a:buNone/>
            </a:pPr>
            <a:endParaRPr lang="en-NZ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41969" y="434427"/>
            <a:ext cx="284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BACKGROUND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3</a:t>
            </a:fld>
            <a:endParaRPr lang="en-NZ" dirty="0"/>
          </a:p>
        </p:txBody>
      </p:sp>
      <p:sp>
        <p:nvSpPr>
          <p:cNvPr id="2" name="TextBox 1"/>
          <p:cNvSpPr txBox="1"/>
          <p:nvPr/>
        </p:nvSpPr>
        <p:spPr>
          <a:xfrm>
            <a:off x="2851282" y="1519051"/>
            <a:ext cx="62552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N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Reo at </a:t>
            </a:r>
            <a:r>
              <a:rPr lang="en-NZ" sz="3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Whitireia</a:t>
            </a:r>
            <a:r>
              <a:rPr lang="en-N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Polytechnic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80388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820148" y="2630280"/>
            <a:ext cx="6260231" cy="132403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" name="Rectangle 1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885508" y="2716730"/>
            <a:ext cx="2431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4400" dirty="0">
                <a:solidFill>
                  <a:schemeClr val="bg1"/>
                </a:solidFill>
                <a:latin typeface="Bebas" pitchFamily="2" charset="0"/>
              </a:rPr>
              <a:t>The	    END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Rectangle 18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t>30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795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7385"/>
            <a:ext cx="10515600" cy="4156246"/>
          </a:xfrm>
        </p:spPr>
        <p:txBody>
          <a:bodyPr>
            <a:normAutofit/>
          </a:bodyPr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Difference between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Ehara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Kahore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Practicing sentence structures in general</a:t>
            </a:r>
          </a:p>
          <a:p>
            <a:pPr marL="0" indent="0">
              <a:buNone/>
            </a:pPr>
            <a:endParaRPr lang="en-NZ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41969" y="434427"/>
            <a:ext cx="284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BACKGROUND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4</a:t>
            </a:fld>
            <a:endParaRPr lang="en-NZ" dirty="0"/>
          </a:p>
        </p:txBody>
      </p:sp>
      <p:sp>
        <p:nvSpPr>
          <p:cNvPr id="2" name="TextBox 1"/>
          <p:cNvSpPr txBox="1"/>
          <p:nvPr/>
        </p:nvSpPr>
        <p:spPr>
          <a:xfrm>
            <a:off x="4630615" y="1519051"/>
            <a:ext cx="26611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4663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7385"/>
            <a:ext cx="10515600" cy="4156246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Nenekara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– a phone-based application that students can practice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Ehara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Kahore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and where they have time.</a:t>
            </a:r>
          </a:p>
          <a:p>
            <a:pPr marL="0" indent="0">
              <a:buNone/>
            </a:pPr>
            <a:endParaRPr lang="en-NZ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41969" y="434427"/>
            <a:ext cx="284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BACKGROUND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5</a:t>
            </a:fld>
            <a:endParaRPr lang="en-NZ" dirty="0"/>
          </a:p>
        </p:txBody>
      </p:sp>
      <p:sp>
        <p:nvSpPr>
          <p:cNvPr id="2" name="TextBox 1"/>
          <p:cNvSpPr txBox="1"/>
          <p:nvPr/>
        </p:nvSpPr>
        <p:spPr>
          <a:xfrm>
            <a:off x="4630615" y="1519051"/>
            <a:ext cx="26611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Solution</a:t>
            </a:r>
          </a:p>
          <a:p>
            <a:endParaRPr lang="en-NZ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090462-1B16-41FD-BD2A-D74400AF32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3" r="7751"/>
          <a:stretch/>
        </p:blipFill>
        <p:spPr>
          <a:xfrm>
            <a:off x="3749535" y="3413942"/>
            <a:ext cx="4627282" cy="26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2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754924"/>
            <a:ext cx="6441832" cy="2559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To provide a means for users to improve their learning of Te Reo sentence structures with a mobile application.</a:t>
            </a:r>
          </a:p>
          <a:p>
            <a:pPr marL="0" indent="0">
              <a:buNone/>
            </a:pPr>
            <a:endParaRPr lang="en-NZ" dirty="0"/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869455" y="434427"/>
            <a:ext cx="272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OBJECTIVE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969" y="1815225"/>
            <a:ext cx="3656923" cy="3656923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6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1903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36984"/>
            <a:ext cx="5480538" cy="1887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Students from </a:t>
            </a:r>
            <a:r>
              <a:rPr lang="en-NZ" sz="3200" dirty="0" err="1">
                <a:latin typeface="Arial" panose="020B0604020202020204" pitchFamily="34" charset="0"/>
                <a:cs typeface="Arial" panose="020B0604020202020204" pitchFamily="34" charset="0"/>
              </a:rPr>
              <a:t>Whitireia’s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 Te Reo school, aged 18 and up, and competent with smart phones</a:t>
            </a:r>
          </a:p>
          <a:p>
            <a:pPr marL="0" indent="0">
              <a:buNone/>
            </a:pPr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869455" y="434427"/>
            <a:ext cx="272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END-USERS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7" t="7693" r="14230" b="17265"/>
          <a:stretch/>
        </p:blipFill>
        <p:spPr>
          <a:xfrm>
            <a:off x="6596239" y="2173785"/>
            <a:ext cx="4757561" cy="3140705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0702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13539"/>
            <a:ext cx="7074877" cy="1604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We have created a working prototype of an Android application that focuses on the use of </a:t>
            </a:r>
            <a:r>
              <a:rPr lang="en-NZ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ehara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NZ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kahore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6911" y="434427"/>
            <a:ext cx="242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SCOPE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r="29711"/>
          <a:stretch/>
        </p:blipFill>
        <p:spPr>
          <a:xfrm>
            <a:off x="7692952" y="1737028"/>
            <a:ext cx="3567121" cy="4008202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8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6090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31476"/>
            <a:ext cx="10533185" cy="2740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We created a database which contained three sentences that uses either </a:t>
            </a:r>
            <a:r>
              <a:rPr lang="en-NZ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ehara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NZ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kahore</a:t>
            </a:r>
            <a:r>
              <a:rPr lang="en-NZ" sz="32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NZ" sz="3200" dirty="0">
                <a:latin typeface="Arial" panose="020B0604020202020204" pitchFamily="34" charset="0"/>
                <a:cs typeface="Arial" panose="020B0604020202020204" pitchFamily="34" charset="0"/>
              </a:rPr>
              <a:t>the corresponding question to that particular sentence, and the ‘red herring’ word. </a:t>
            </a:r>
            <a:endParaRPr lang="en-NZ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35461" y="434430"/>
            <a:ext cx="5488125" cy="939272"/>
            <a:chOff x="2174817" y="872356"/>
            <a:chExt cx="7956177" cy="1471453"/>
          </a:xfrm>
        </p:grpSpPr>
        <p:sp>
          <p:nvSpPr>
            <p:cNvPr id="7" name="Freeform 6"/>
            <p:cNvSpPr/>
            <p:nvPr/>
          </p:nvSpPr>
          <p:spPr>
            <a:xfrm>
              <a:off x="863687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2174817" y="1303282"/>
              <a:ext cx="1494117" cy="1040524"/>
            </a:xfrm>
            <a:custGeom>
              <a:avLst/>
              <a:gdLst>
                <a:gd name="connsiteX0" fmla="*/ 0 w 1494117"/>
                <a:gd name="connsiteY0" fmla="*/ 0 h 1040524"/>
                <a:gd name="connsiteX1" fmla="*/ 1494115 w 1494117"/>
                <a:gd name="connsiteY1" fmla="*/ 0 h 1040524"/>
                <a:gd name="connsiteX2" fmla="*/ 1255986 w 1494117"/>
                <a:gd name="connsiteY2" fmla="*/ 520261 h 1040524"/>
                <a:gd name="connsiteX3" fmla="*/ 1494117 w 1494117"/>
                <a:gd name="connsiteY3" fmla="*/ 1040524 h 1040524"/>
                <a:gd name="connsiteX4" fmla="*/ 0 w 1494117"/>
                <a:gd name="connsiteY4" fmla="*/ 1040524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117" h="1040524">
                  <a:moveTo>
                    <a:pt x="0" y="0"/>
                  </a:moveTo>
                  <a:lnTo>
                    <a:pt x="1494115" y="0"/>
                  </a:lnTo>
                  <a:lnTo>
                    <a:pt x="1255986" y="520261"/>
                  </a:lnTo>
                  <a:lnTo>
                    <a:pt x="1494117" y="1040524"/>
                  </a:lnTo>
                  <a:lnTo>
                    <a:pt x="0" y="1040524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0074" y="872356"/>
              <a:ext cx="6463862" cy="104052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6000" dirty="0">
                <a:latin typeface="Tokyo" panose="00000500000000000000" pitchFamily="50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8795844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Isosceles Triangle 10"/>
            <p:cNvSpPr/>
            <p:nvPr/>
          </p:nvSpPr>
          <p:spPr>
            <a:xfrm rot="16200000" flipH="1">
              <a:off x="3080842" y="1753917"/>
              <a:ext cx="430925" cy="748860"/>
            </a:xfrm>
            <a:prstGeom prst="triangle">
              <a:avLst>
                <a:gd name="adj" fmla="val 0"/>
              </a:avLst>
            </a:prstGeom>
            <a:solidFill>
              <a:srgbClr val="CD2F46"/>
            </a:solidFill>
            <a:ln>
              <a:solidFill>
                <a:srgbClr val="CE2F47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66911" y="434427"/>
            <a:ext cx="242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>
                <a:solidFill>
                  <a:schemeClr val="bg1"/>
                </a:solidFill>
                <a:latin typeface="Bebas" pitchFamily="2" charset="0"/>
              </a:rPr>
              <a:t>SCOPE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02" y="296920"/>
            <a:ext cx="1061396" cy="12344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6658708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/>
          <p:cNvSpPr/>
          <p:nvPr/>
        </p:nvSpPr>
        <p:spPr>
          <a:xfrm>
            <a:off x="1" y="-12149"/>
            <a:ext cx="12192000" cy="1992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DD5C2-4B37-43F5-B1CE-E2D056F9CA8D}" type="slidenum">
              <a:rPr lang="en-NZ" smtClean="0"/>
              <a:pPr/>
              <a:t>9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30716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1198</Words>
  <Application>Microsoft Office PowerPoint</Application>
  <PresentationFormat>Widescreen</PresentationFormat>
  <Paragraphs>301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Bebas</vt:lpstr>
      <vt:lpstr>Tokyo</vt:lpstr>
      <vt:lpstr>Arial</vt:lpstr>
      <vt:lpstr>Bebas Neue Bold</vt:lpstr>
      <vt:lpstr>Tokyo Outline</vt:lpstr>
      <vt:lpstr>Calibri Light</vt:lpstr>
      <vt:lpstr>Office Theme</vt:lpstr>
      <vt:lpstr>nenekara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 REO APP</dc:title>
  <dc:creator>Patrica Nellas</dc:creator>
  <cp:lastModifiedBy>Marina Kerschbaumer</cp:lastModifiedBy>
  <cp:revision>91</cp:revision>
  <dcterms:created xsi:type="dcterms:W3CDTF">2018-10-15T01:49:24Z</dcterms:created>
  <dcterms:modified xsi:type="dcterms:W3CDTF">2018-11-04T08:08:52Z</dcterms:modified>
</cp:coreProperties>
</file>